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63" r:id="rId4"/>
    <p:sldId id="258" r:id="rId5"/>
    <p:sldId id="259" r:id="rId6"/>
    <p:sldId id="266" r:id="rId7"/>
    <p:sldId id="260" r:id="rId8"/>
    <p:sldId id="261" r:id="rId9"/>
    <p:sldId id="262" r:id="rId10"/>
    <p:sldId id="264" r:id="rId11"/>
    <p:sldId id="265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63E5B2A-2AAE-4923-ABFD-DF4AF073FF28}">
          <p14:sldIdLst>
            <p14:sldId id="256"/>
            <p14:sldId id="257"/>
            <p14:sldId id="263"/>
            <p14:sldId id="258"/>
            <p14:sldId id="259"/>
            <p14:sldId id="266"/>
            <p14:sldId id="260"/>
            <p14:sldId id="261"/>
            <p14:sldId id="262"/>
            <p14:sldId id="264"/>
            <p14:sldId id="26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4" d="100"/>
          <a:sy n="84" d="100"/>
        </p:scale>
        <p:origin x="139" y="18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48A87A34-81AB-432B-8DAE-1953F412C126}" type="datetimeFigureOut">
              <a:rPr lang="en-US" dirty="0"/>
              <a:t>12/5/2013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12/5/2013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12/5/2013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12/5/2013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12/5/2013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12/5/2013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12/5/2013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12/5/2013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12/5/2013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12/5/2013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12/5/2013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12/5/2013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12/5/2013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12/5/2013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12/5/2013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12/5/2013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12/5/2013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12/5/2013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WMF"/><Relationship Id="rId2" Type="http://schemas.openxmlformats.org/officeDocument/2006/relationships/image" Target="../media/image6.W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Parallax Occlusion Mapping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Law Smith &amp; David </a:t>
            </a:r>
            <a:r>
              <a:rPr lang="en-US" dirty="0" err="1" smtClean="0"/>
              <a:t>Bocek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8943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30" y="396814"/>
            <a:ext cx="6029864" cy="602986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7498" y="388191"/>
            <a:ext cx="6029864" cy="6029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653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5488" y="4379976"/>
            <a:ext cx="10820400" cy="200330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http://developer.amd.com/wordpress/media/2012/10/Dachsbacher-Tatarchuk-Prism_Parallax_Occlusion_Mapping_with_Accurate_Silhouette_Generation(SI3D07).</a:t>
            </a:r>
            <a:r>
              <a:rPr lang="en-US" dirty="0" smtClean="0"/>
              <a:t>pdf</a:t>
            </a:r>
          </a:p>
          <a:p>
            <a:r>
              <a:rPr lang="en-US" dirty="0"/>
              <a:t>http://ati.amd.com/developer/techreports/2006/I3D2006/Tatarchuk-POM-SI3D06.pdf</a:t>
            </a:r>
          </a:p>
        </p:txBody>
      </p:sp>
    </p:spTree>
    <p:extLst>
      <p:ext uri="{BB962C8B-B14F-4D97-AF65-F5344CB8AC3E}">
        <p14:creationId xmlns:p14="http://schemas.microsoft.com/office/powerpoint/2010/main" val="305043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371181"/>
            <a:ext cx="8610600" cy="1293028"/>
          </a:xfrm>
        </p:spPr>
        <p:txBody>
          <a:bodyPr>
            <a:normAutofit/>
          </a:bodyPr>
          <a:lstStyle/>
          <a:p>
            <a:r>
              <a:rPr lang="en-US" sz="5600" dirty="0" smtClean="0"/>
              <a:t>Problem</a:t>
            </a:r>
            <a:endParaRPr lang="en-US" sz="5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755648"/>
            <a:ext cx="10820400" cy="4024125"/>
          </a:xfrm>
        </p:spPr>
        <p:txBody>
          <a:bodyPr>
            <a:normAutofit/>
          </a:bodyPr>
          <a:lstStyle/>
          <a:p>
            <a:r>
              <a:rPr lang="en-US" sz="4000" dirty="0" smtClean="0"/>
              <a:t>Not enough speed / memory for 3d details</a:t>
            </a:r>
          </a:p>
          <a:p>
            <a:pPr lvl="1"/>
            <a:r>
              <a:rPr lang="en-US" sz="4000" dirty="0"/>
              <a:t>Large stone bricks</a:t>
            </a:r>
          </a:p>
          <a:p>
            <a:pPr lvl="1"/>
            <a:r>
              <a:rPr lang="en-US" sz="4000" dirty="0"/>
              <a:t>Stones / sand</a:t>
            </a:r>
          </a:p>
          <a:p>
            <a:pPr lvl="1"/>
            <a:r>
              <a:rPr lang="en-US" sz="4000" dirty="0"/>
              <a:t>Bullet holes / </a:t>
            </a:r>
            <a:r>
              <a:rPr lang="en-US" sz="4000" dirty="0" smtClean="0"/>
              <a:t>destruction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708485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426045"/>
            <a:ext cx="8610600" cy="1293028"/>
          </a:xfrm>
        </p:spPr>
        <p:txBody>
          <a:bodyPr>
            <a:normAutofit/>
          </a:bodyPr>
          <a:lstStyle/>
          <a:p>
            <a:r>
              <a:rPr lang="en-US" sz="5600" dirty="0" smtClean="0"/>
              <a:t>Problem</a:t>
            </a:r>
            <a:endParaRPr lang="en-US" sz="5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801368"/>
            <a:ext cx="10820400" cy="4024125"/>
          </a:xfrm>
        </p:spPr>
        <p:txBody>
          <a:bodyPr/>
          <a:lstStyle/>
          <a:p>
            <a:r>
              <a:rPr lang="en-US" sz="4000" dirty="0"/>
              <a:t>Normal mapping fails at grazing angles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6323" y="2745764"/>
            <a:ext cx="3959353" cy="3715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252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600" dirty="0" smtClean="0"/>
              <a:t>Background</a:t>
            </a:r>
            <a:endParaRPr lang="en-US" sz="5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Parallax Occlusion Mapping (POM) [1]</a:t>
            </a:r>
          </a:p>
          <a:p>
            <a:r>
              <a:rPr lang="en-US" sz="4000" dirty="0" smtClean="0"/>
              <a:t>Ex: </a:t>
            </a:r>
            <a:r>
              <a:rPr lang="en-US" sz="4000" dirty="0" err="1" smtClean="0"/>
              <a:t>CryEngine</a:t>
            </a:r>
            <a:r>
              <a:rPr lang="en-US" sz="4000" dirty="0" smtClean="0"/>
              <a:t>, </a:t>
            </a:r>
            <a:r>
              <a:rPr lang="en-US" sz="4000" dirty="0" err="1" smtClean="0"/>
              <a:t>Unigine</a:t>
            </a:r>
            <a:r>
              <a:rPr lang="en-US" sz="4000" dirty="0" smtClean="0"/>
              <a:t> (Oculus Rift)</a:t>
            </a:r>
          </a:p>
          <a:p>
            <a:endParaRPr lang="en-US" sz="4000" dirty="0"/>
          </a:p>
          <a:p>
            <a:r>
              <a:rPr lang="en-US" sz="4000" dirty="0" smtClean="0"/>
              <a:t>Offset Textures on a plane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623560" y="6355844"/>
            <a:ext cx="2749005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[1] Dynamic </a:t>
            </a:r>
            <a:r>
              <a:rPr lang="en-US" sz="1200" dirty="0"/>
              <a:t>Parallax Occlusion Mapping with Approximate Soft Shadows - </a:t>
            </a:r>
            <a:r>
              <a:rPr lang="en-US" sz="1200" dirty="0" err="1"/>
              <a:t>Tatarchuk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965618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Arrow Connector 14"/>
          <p:cNvCxnSpPr/>
          <p:nvPr/>
        </p:nvCxnSpPr>
        <p:spPr>
          <a:xfrm flipH="1">
            <a:off x="8835069" y="4770408"/>
            <a:ext cx="1320738" cy="1490255"/>
          </a:xfrm>
          <a:prstGeom prst="straightConnector1">
            <a:avLst/>
          </a:prstGeom>
          <a:ln w="76200">
            <a:solidFill>
              <a:schemeClr val="bg1">
                <a:lumMod val="65000"/>
                <a:lumOff val="35000"/>
              </a:schemeClr>
            </a:solidFill>
            <a:headEnd type="none" w="med" len="med"/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600" dirty="0" smtClean="0"/>
              <a:t>Approach</a:t>
            </a:r>
            <a:endParaRPr lang="en-US" sz="5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err="1" smtClean="0"/>
              <a:t>Texturemap</a:t>
            </a:r>
            <a:r>
              <a:rPr lang="en-US" sz="3200" dirty="0" smtClean="0"/>
              <a:t> </a:t>
            </a:r>
            <a:r>
              <a:rPr lang="en-US" sz="3000" dirty="0" smtClean="0"/>
              <a:t>AND </a:t>
            </a:r>
            <a:r>
              <a:rPr lang="en-US" sz="3000" dirty="0" err="1"/>
              <a:t>H</a:t>
            </a:r>
            <a:r>
              <a:rPr lang="en-US" sz="3000" smtClean="0"/>
              <a:t>eightmap</a:t>
            </a:r>
            <a:endParaRPr lang="en-US" sz="3000" dirty="0" smtClean="0"/>
          </a:p>
          <a:p>
            <a:r>
              <a:rPr lang="en-US" sz="3200" dirty="0" smtClean="0"/>
              <a:t>Change ray to 2D tangent space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9363" y="3357113"/>
            <a:ext cx="3245043" cy="324504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418" y="3357113"/>
            <a:ext cx="3245043" cy="324504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8238226" y="3583816"/>
            <a:ext cx="3088257" cy="2772028"/>
          </a:xfrm>
          <a:prstGeom prst="rect">
            <a:avLst/>
          </a:prstGeom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10136038" y="4675517"/>
            <a:ext cx="879894" cy="94891"/>
          </a:xfrm>
          <a:prstGeom prst="straightConnector1">
            <a:avLst/>
          </a:prstGeom>
          <a:ln w="76200"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>
            <a:off x="10136038" y="2924355"/>
            <a:ext cx="1636064" cy="1846053"/>
          </a:xfrm>
          <a:prstGeom prst="straightConnector1">
            <a:avLst/>
          </a:prstGeom>
          <a:ln w="76200">
            <a:headEnd type="none" w="med" len="med"/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8715375" y="4770587"/>
            <a:ext cx="1420663" cy="153838"/>
          </a:xfrm>
          <a:prstGeom prst="straightConnector1">
            <a:avLst/>
          </a:prstGeom>
          <a:ln w="76200">
            <a:prstDash val="sysDot"/>
            <a:headEnd type="none" w="med" len="med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0209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300345" y="4506538"/>
            <a:ext cx="3157267" cy="1306900"/>
          </a:xfrm>
          <a:prstGeom prst="rect">
            <a:avLst/>
          </a:prstGeom>
          <a:scene3d>
            <a:camera prst="isometricOffAxis1Right"/>
            <a:lightRig rig="threePt" dir="t"/>
          </a:scene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134645"/>
            <a:ext cx="8610600" cy="1293028"/>
          </a:xfrm>
        </p:spPr>
        <p:txBody>
          <a:bodyPr/>
          <a:lstStyle/>
          <a:p>
            <a:r>
              <a:rPr lang="en-US" sz="5600" dirty="0" smtClean="0"/>
              <a:t>A</a:t>
            </a:r>
            <a:r>
              <a:rPr lang="en-US" dirty="0" smtClean="0"/>
              <a:t>pproach</a:t>
            </a:r>
            <a:endParaRPr lang="en-US" dirty="0"/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1819551" y="4325286"/>
            <a:ext cx="1320738" cy="1490255"/>
          </a:xfrm>
          <a:prstGeom prst="straightConnector1">
            <a:avLst/>
          </a:prstGeom>
          <a:ln w="76200">
            <a:solidFill>
              <a:schemeClr val="bg1">
                <a:lumMod val="65000"/>
                <a:lumOff val="35000"/>
              </a:schemeClr>
            </a:solidFill>
            <a:headEnd type="none" w="med" len="med"/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1222708" y="3138694"/>
            <a:ext cx="3088257" cy="2772028"/>
          </a:xfrm>
          <a:prstGeom prst="rect">
            <a:avLst/>
          </a:prstGeom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3120520" y="4193831"/>
            <a:ext cx="908610" cy="131455"/>
          </a:xfrm>
          <a:prstGeom prst="straightConnector1">
            <a:avLst/>
          </a:prstGeom>
          <a:ln w="76200"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3120520" y="3000628"/>
            <a:ext cx="1173978" cy="1324658"/>
          </a:xfrm>
          <a:prstGeom prst="straightConnector1">
            <a:avLst/>
          </a:prstGeom>
          <a:ln w="76200">
            <a:headEnd type="none" w="med" len="med"/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1690155" y="4325465"/>
            <a:ext cx="1430366" cy="208798"/>
          </a:xfrm>
          <a:prstGeom prst="straightConnector1">
            <a:avLst/>
          </a:prstGeom>
          <a:ln w="76200">
            <a:prstDash val="sysDot"/>
            <a:headEnd type="none" w="med" len="med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1300345" y="4157087"/>
            <a:ext cx="3140016" cy="282285"/>
          </a:xfrm>
          <a:prstGeom prst="rect">
            <a:avLst/>
          </a:prstGeom>
          <a:noFill/>
          <a:ln>
            <a:prstDash val="lgDash"/>
          </a:ln>
          <a:scene3d>
            <a:camera prst="isometricOffAxis1Right"/>
            <a:lightRig rig="threePt" dir="t"/>
          </a:scene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4940696" y="4047433"/>
            <a:ext cx="6168926" cy="0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4921646" y="6078972"/>
            <a:ext cx="6182937" cy="9412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1104583" y="3862767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0.0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11104583" y="5888422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1.0</a:t>
            </a:r>
            <a:endParaRPr lang="en-US" dirty="0"/>
          </a:p>
        </p:txBody>
      </p:sp>
      <p:sp>
        <p:nvSpPr>
          <p:cNvPr id="22" name="Freeform 21"/>
          <p:cNvSpPr/>
          <p:nvPr/>
        </p:nvSpPr>
        <p:spPr>
          <a:xfrm>
            <a:off x="4940696" y="4317830"/>
            <a:ext cx="6076097" cy="1535123"/>
          </a:xfrm>
          <a:custGeom>
            <a:avLst/>
            <a:gdLst>
              <a:gd name="connsiteX0" fmla="*/ 0 w 5357238"/>
              <a:gd name="connsiteY0" fmla="*/ 714417 h 1014966"/>
              <a:gd name="connsiteX1" fmla="*/ 885825 w 5357238"/>
              <a:gd name="connsiteY1" fmla="*/ 219117 h 1014966"/>
              <a:gd name="connsiteX2" fmla="*/ 1933575 w 5357238"/>
              <a:gd name="connsiteY2" fmla="*/ 828717 h 1014966"/>
              <a:gd name="connsiteX3" fmla="*/ 2705100 w 5357238"/>
              <a:gd name="connsiteY3" fmla="*/ 1000167 h 1014966"/>
              <a:gd name="connsiteX4" fmla="*/ 3381375 w 5357238"/>
              <a:gd name="connsiteY4" fmla="*/ 514392 h 1014966"/>
              <a:gd name="connsiteX5" fmla="*/ 3971925 w 5357238"/>
              <a:gd name="connsiteY5" fmla="*/ 42 h 1014966"/>
              <a:gd name="connsiteX6" fmla="*/ 4876800 w 5357238"/>
              <a:gd name="connsiteY6" fmla="*/ 485817 h 1014966"/>
              <a:gd name="connsiteX7" fmla="*/ 5305425 w 5357238"/>
              <a:gd name="connsiteY7" fmla="*/ 581067 h 1014966"/>
              <a:gd name="connsiteX8" fmla="*/ 5334000 w 5357238"/>
              <a:gd name="connsiteY8" fmla="*/ 571542 h 1014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357238" h="1014966">
                <a:moveTo>
                  <a:pt x="0" y="714417"/>
                </a:moveTo>
                <a:cubicBezTo>
                  <a:pt x="281781" y="457242"/>
                  <a:pt x="563563" y="200067"/>
                  <a:pt x="885825" y="219117"/>
                </a:cubicBezTo>
                <a:cubicBezTo>
                  <a:pt x="1208087" y="238167"/>
                  <a:pt x="1630363" y="698542"/>
                  <a:pt x="1933575" y="828717"/>
                </a:cubicBezTo>
                <a:cubicBezTo>
                  <a:pt x="2236787" y="958892"/>
                  <a:pt x="2463800" y="1052554"/>
                  <a:pt x="2705100" y="1000167"/>
                </a:cubicBezTo>
                <a:cubicBezTo>
                  <a:pt x="2946400" y="947780"/>
                  <a:pt x="3170238" y="681079"/>
                  <a:pt x="3381375" y="514392"/>
                </a:cubicBezTo>
                <a:cubicBezTo>
                  <a:pt x="3592513" y="347704"/>
                  <a:pt x="3722688" y="4804"/>
                  <a:pt x="3971925" y="42"/>
                </a:cubicBezTo>
                <a:cubicBezTo>
                  <a:pt x="4221162" y="-4720"/>
                  <a:pt x="4654550" y="388979"/>
                  <a:pt x="4876800" y="485817"/>
                </a:cubicBezTo>
                <a:cubicBezTo>
                  <a:pt x="5099050" y="582654"/>
                  <a:pt x="5229225" y="566779"/>
                  <a:pt x="5305425" y="581067"/>
                </a:cubicBezTo>
                <a:cubicBezTo>
                  <a:pt x="5381625" y="595354"/>
                  <a:pt x="5357812" y="583448"/>
                  <a:pt x="5334000" y="571542"/>
                </a:cubicBezTo>
              </a:path>
            </a:pathLst>
          </a:custGeom>
          <a:ln w="57150">
            <a:solidFill>
              <a:schemeClr val="accent2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Arrow Connector 22"/>
          <p:cNvCxnSpPr/>
          <p:nvPr/>
        </p:nvCxnSpPr>
        <p:spPr>
          <a:xfrm flipH="1" flipV="1">
            <a:off x="10226173" y="2946777"/>
            <a:ext cx="570515" cy="952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10796687" y="2946777"/>
            <a:ext cx="9525" cy="47739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10806212" y="3150611"/>
            <a:ext cx="32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10226173" y="2605280"/>
            <a:ext cx="282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843145" y="1379167"/>
            <a:ext cx="7402989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600" dirty="0"/>
              <a:t>H</a:t>
            </a:r>
            <a:r>
              <a:rPr lang="en-US" sz="2600" dirty="0" smtClean="0"/>
              <a:t>eight curve along the tangent direction</a:t>
            </a:r>
          </a:p>
          <a:p>
            <a:pPr marL="742950" lvl="1" indent="-285750">
              <a:buFontTx/>
              <a:buChar char="-"/>
            </a:pPr>
            <a:r>
              <a:rPr lang="en-US" sz="2600" dirty="0" smtClean="0"/>
              <a:t>From </a:t>
            </a:r>
            <a:r>
              <a:rPr lang="en-US" sz="2600" dirty="0" err="1"/>
              <a:t>H</a:t>
            </a:r>
            <a:r>
              <a:rPr lang="en-US" sz="2600" dirty="0" err="1" smtClean="0"/>
              <a:t>eightmap</a:t>
            </a:r>
            <a:endParaRPr lang="en-US" sz="2600" dirty="0" smtClean="0"/>
          </a:p>
          <a:p>
            <a:pPr marL="742950" lvl="1" indent="-285750">
              <a:buFontTx/>
              <a:buChar char="-"/>
            </a:pPr>
            <a:r>
              <a:rPr lang="en-US" sz="2600" dirty="0" smtClean="0"/>
              <a:t>Where the mesh would be if it was there</a:t>
            </a:r>
          </a:p>
        </p:txBody>
      </p:sp>
      <p:cxnSp>
        <p:nvCxnSpPr>
          <p:cNvPr id="4" name="Straight Arrow Connector 3"/>
          <p:cNvCxnSpPr/>
          <p:nvPr/>
        </p:nvCxnSpPr>
        <p:spPr>
          <a:xfrm flipH="1">
            <a:off x="9065889" y="2323715"/>
            <a:ext cx="1094392" cy="1702257"/>
          </a:xfrm>
          <a:prstGeom prst="straightConnector1">
            <a:avLst/>
          </a:prstGeom>
          <a:ln w="57150" cmpd="sng"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>
            <a:off x="7133815" y="4039482"/>
            <a:ext cx="1918563" cy="13510"/>
          </a:xfrm>
          <a:prstGeom prst="straightConnector1">
            <a:avLst/>
          </a:prstGeom>
          <a:ln w="57150" cmpd="sng">
            <a:solidFill>
              <a:srgbClr val="008000"/>
            </a:solidFill>
            <a:prstDash val="dot"/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V="1">
            <a:off x="9083180" y="2094046"/>
            <a:ext cx="23242" cy="1922207"/>
          </a:xfrm>
          <a:prstGeom prst="straightConnector1">
            <a:avLst/>
          </a:prstGeom>
          <a:ln w="57150" cmpd="sng">
            <a:solidFill>
              <a:srgbClr val="FFFF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9349620" y="3526103"/>
            <a:ext cx="1810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/>
              <a:t>Incoming Ray</a:t>
            </a:r>
            <a:endParaRPr kumimoji="1" lang="ja-JP" alt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7106793" y="2800354"/>
            <a:ext cx="2030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smtClean="0"/>
              <a:t>Surface Normal</a:t>
            </a:r>
            <a:endParaRPr kumimoji="1" lang="ja-JP" alt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6880883" y="4060572"/>
            <a:ext cx="27794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ja-JP" dirty="0" smtClean="0"/>
              <a:t>Projection onto Surface (Tangent)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4082599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0" grpId="0" animBg="1"/>
      <p:bldP spid="15" grpId="0" animBg="1"/>
      <p:bldP spid="20" grpId="0"/>
      <p:bldP spid="21" grpId="0"/>
      <p:bldP spid="22" grpId="0" animBg="1"/>
      <p:bldP spid="25" grpId="0"/>
      <p:bldP spid="2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220162"/>
            <a:ext cx="8610600" cy="1293028"/>
          </a:xfrm>
        </p:spPr>
        <p:txBody>
          <a:bodyPr>
            <a:normAutofit/>
          </a:bodyPr>
          <a:lstStyle/>
          <a:p>
            <a:r>
              <a:rPr lang="en-US" sz="5600" dirty="0" smtClean="0"/>
              <a:t>Approach</a:t>
            </a:r>
            <a:endParaRPr lang="en-US" sz="5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8175" y="1291069"/>
            <a:ext cx="10820400" cy="4024125"/>
          </a:xfrm>
        </p:spPr>
        <p:txBody>
          <a:bodyPr>
            <a:normAutofit/>
          </a:bodyPr>
          <a:lstStyle/>
          <a:p>
            <a:r>
              <a:rPr lang="en-US" sz="3200" dirty="0" smtClean="0"/>
              <a:t>Discretize curve</a:t>
            </a:r>
          </a:p>
          <a:p>
            <a:r>
              <a:rPr lang="en-US" sz="3200" dirty="0" smtClean="0"/>
              <a:t>Adjust </a:t>
            </a:r>
            <a:r>
              <a:rPr lang="en-US" sz="3200" dirty="0"/>
              <a:t>(</a:t>
            </a:r>
            <a:r>
              <a:rPr lang="en-US" sz="3200" dirty="0" err="1"/>
              <a:t>u,v</a:t>
            </a:r>
            <a:r>
              <a:rPr lang="en-US" sz="3200" dirty="0"/>
              <a:t>) cords based on intersection</a:t>
            </a:r>
          </a:p>
          <a:p>
            <a:endParaRPr lang="en-US" sz="3200" dirty="0"/>
          </a:p>
        </p:txBody>
      </p:sp>
      <p:cxnSp>
        <p:nvCxnSpPr>
          <p:cNvPr id="4" name="Straight Arrow Connector 3"/>
          <p:cNvCxnSpPr/>
          <p:nvPr/>
        </p:nvCxnSpPr>
        <p:spPr>
          <a:xfrm flipH="1">
            <a:off x="8835069" y="4770408"/>
            <a:ext cx="1320738" cy="1490255"/>
          </a:xfrm>
          <a:prstGeom prst="straightConnector1">
            <a:avLst/>
          </a:prstGeom>
          <a:ln w="76200">
            <a:solidFill>
              <a:schemeClr val="bg1">
                <a:lumMod val="65000"/>
                <a:lumOff val="35000"/>
              </a:schemeClr>
            </a:solidFill>
            <a:headEnd type="none" w="med" len="med"/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8238226" y="3583816"/>
            <a:ext cx="3088257" cy="2772028"/>
          </a:xfrm>
          <a:prstGeom prst="rect">
            <a:avLst/>
          </a:prstGeom>
          <a:scene3d>
            <a:camera prst="isometricOffAxis2Top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10136038" y="4675517"/>
            <a:ext cx="879894" cy="94891"/>
          </a:xfrm>
          <a:prstGeom prst="straightConnector1">
            <a:avLst/>
          </a:prstGeom>
          <a:ln w="76200">
            <a:solidFill>
              <a:schemeClr val="bg1"/>
            </a:solidFill>
            <a:headEnd type="none" w="med" len="med"/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>
            <a:off x="10136038" y="2924355"/>
            <a:ext cx="1636064" cy="1846053"/>
          </a:xfrm>
          <a:prstGeom prst="straightConnector1">
            <a:avLst/>
          </a:prstGeom>
          <a:ln w="76200">
            <a:headEnd type="none" w="med" len="med"/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>
            <a:off x="8715375" y="4770587"/>
            <a:ext cx="1420663" cy="153838"/>
          </a:xfrm>
          <a:prstGeom prst="straightConnector1">
            <a:avLst/>
          </a:prstGeom>
          <a:ln w="76200">
            <a:prstDash val="sysDot"/>
            <a:headEnd type="none" w="med" len="med"/>
            <a:tailEnd type="triangl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504825" y="4120585"/>
            <a:ext cx="6168926" cy="0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485775" y="6152124"/>
            <a:ext cx="6182937" cy="9412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6668712" y="3935919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0.0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6668712" y="5961574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1.0</a:t>
            </a:r>
            <a:endParaRPr lang="en-US" dirty="0"/>
          </a:p>
        </p:txBody>
      </p:sp>
      <p:sp>
        <p:nvSpPr>
          <p:cNvPr id="22" name="Freeform 21"/>
          <p:cNvSpPr/>
          <p:nvPr/>
        </p:nvSpPr>
        <p:spPr>
          <a:xfrm>
            <a:off x="504825" y="4390982"/>
            <a:ext cx="6076097" cy="1535123"/>
          </a:xfrm>
          <a:custGeom>
            <a:avLst/>
            <a:gdLst>
              <a:gd name="connsiteX0" fmla="*/ 0 w 5357238"/>
              <a:gd name="connsiteY0" fmla="*/ 714417 h 1014966"/>
              <a:gd name="connsiteX1" fmla="*/ 885825 w 5357238"/>
              <a:gd name="connsiteY1" fmla="*/ 219117 h 1014966"/>
              <a:gd name="connsiteX2" fmla="*/ 1933575 w 5357238"/>
              <a:gd name="connsiteY2" fmla="*/ 828717 h 1014966"/>
              <a:gd name="connsiteX3" fmla="*/ 2705100 w 5357238"/>
              <a:gd name="connsiteY3" fmla="*/ 1000167 h 1014966"/>
              <a:gd name="connsiteX4" fmla="*/ 3381375 w 5357238"/>
              <a:gd name="connsiteY4" fmla="*/ 514392 h 1014966"/>
              <a:gd name="connsiteX5" fmla="*/ 3971925 w 5357238"/>
              <a:gd name="connsiteY5" fmla="*/ 42 h 1014966"/>
              <a:gd name="connsiteX6" fmla="*/ 4876800 w 5357238"/>
              <a:gd name="connsiteY6" fmla="*/ 485817 h 1014966"/>
              <a:gd name="connsiteX7" fmla="*/ 5305425 w 5357238"/>
              <a:gd name="connsiteY7" fmla="*/ 581067 h 1014966"/>
              <a:gd name="connsiteX8" fmla="*/ 5334000 w 5357238"/>
              <a:gd name="connsiteY8" fmla="*/ 571542 h 1014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357238" h="1014966">
                <a:moveTo>
                  <a:pt x="0" y="714417"/>
                </a:moveTo>
                <a:cubicBezTo>
                  <a:pt x="281781" y="457242"/>
                  <a:pt x="563563" y="200067"/>
                  <a:pt x="885825" y="219117"/>
                </a:cubicBezTo>
                <a:cubicBezTo>
                  <a:pt x="1208087" y="238167"/>
                  <a:pt x="1630363" y="698542"/>
                  <a:pt x="1933575" y="828717"/>
                </a:cubicBezTo>
                <a:cubicBezTo>
                  <a:pt x="2236787" y="958892"/>
                  <a:pt x="2463800" y="1052554"/>
                  <a:pt x="2705100" y="1000167"/>
                </a:cubicBezTo>
                <a:cubicBezTo>
                  <a:pt x="2946400" y="947780"/>
                  <a:pt x="3170238" y="681079"/>
                  <a:pt x="3381375" y="514392"/>
                </a:cubicBezTo>
                <a:cubicBezTo>
                  <a:pt x="3592513" y="347704"/>
                  <a:pt x="3722688" y="4804"/>
                  <a:pt x="3971925" y="42"/>
                </a:cubicBezTo>
                <a:cubicBezTo>
                  <a:pt x="4221162" y="-4720"/>
                  <a:pt x="4654550" y="388979"/>
                  <a:pt x="4876800" y="485817"/>
                </a:cubicBezTo>
                <a:cubicBezTo>
                  <a:pt x="5099050" y="582654"/>
                  <a:pt x="5229225" y="566779"/>
                  <a:pt x="5305425" y="581067"/>
                </a:cubicBezTo>
                <a:cubicBezTo>
                  <a:pt x="5381625" y="595354"/>
                  <a:pt x="5357812" y="583448"/>
                  <a:pt x="5334000" y="571542"/>
                </a:cubicBezTo>
              </a:path>
            </a:pathLst>
          </a:custGeom>
          <a:ln w="57150">
            <a:solidFill>
              <a:schemeClr val="accent2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/>
          <p:cNvCxnSpPr/>
          <p:nvPr/>
        </p:nvCxnSpPr>
        <p:spPr>
          <a:xfrm flipH="1" flipV="1">
            <a:off x="5790302" y="3019929"/>
            <a:ext cx="570515" cy="952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6360816" y="3019929"/>
            <a:ext cx="9525" cy="47739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6370341" y="3223763"/>
            <a:ext cx="32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5790302" y="2678432"/>
            <a:ext cx="282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</a:t>
            </a:r>
          </a:p>
        </p:txBody>
      </p:sp>
      <p:cxnSp>
        <p:nvCxnSpPr>
          <p:cNvPr id="33" name="Straight Arrow Connector 32"/>
          <p:cNvCxnSpPr>
            <a:endCxn id="22" idx="2"/>
          </p:cNvCxnSpPr>
          <p:nvPr/>
        </p:nvCxnSpPr>
        <p:spPr>
          <a:xfrm flipH="1">
            <a:off x="2697856" y="3847381"/>
            <a:ext cx="1893196" cy="179702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4" name="Multiply 33"/>
          <p:cNvSpPr/>
          <p:nvPr/>
        </p:nvSpPr>
        <p:spPr>
          <a:xfrm>
            <a:off x="4132009" y="3980268"/>
            <a:ext cx="280635" cy="280635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/>
          <p:cNvSpPr txBox="1"/>
          <p:nvPr/>
        </p:nvSpPr>
        <p:spPr>
          <a:xfrm>
            <a:off x="906768" y="5184083"/>
            <a:ext cx="17411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Desired (</a:t>
            </a:r>
            <a:r>
              <a:rPr lang="en-US" sz="2000" dirty="0" err="1" smtClean="0"/>
              <a:t>u,v</a:t>
            </a:r>
            <a:r>
              <a:rPr lang="en-US" sz="2000" dirty="0" smtClean="0"/>
              <a:t>)</a:t>
            </a:r>
            <a:endParaRPr lang="en-US" sz="2000" dirty="0"/>
          </a:p>
        </p:txBody>
      </p:sp>
      <p:cxnSp>
        <p:nvCxnSpPr>
          <p:cNvPr id="38" name="Curved Connector 37"/>
          <p:cNvCxnSpPr/>
          <p:nvPr/>
        </p:nvCxnSpPr>
        <p:spPr>
          <a:xfrm rot="16200000" flipV="1">
            <a:off x="4282958" y="4310533"/>
            <a:ext cx="794610" cy="718335"/>
          </a:xfrm>
          <a:prstGeom prst="curved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 flipV="1">
            <a:off x="2697856" y="4144388"/>
            <a:ext cx="0" cy="1500019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Multiply 44"/>
          <p:cNvSpPr/>
          <p:nvPr/>
        </p:nvSpPr>
        <p:spPr>
          <a:xfrm>
            <a:off x="2565764" y="3987050"/>
            <a:ext cx="280635" cy="280635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Curved Connector 45"/>
          <p:cNvCxnSpPr/>
          <p:nvPr/>
        </p:nvCxnSpPr>
        <p:spPr>
          <a:xfrm rot="5400000" flipH="1" flipV="1">
            <a:off x="1700139" y="4299051"/>
            <a:ext cx="912212" cy="791339"/>
          </a:xfrm>
          <a:prstGeom prst="curved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4603547" y="5127040"/>
            <a:ext cx="11256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Hit (</a:t>
            </a:r>
            <a:r>
              <a:rPr lang="en-US" sz="2000" dirty="0" err="1" smtClean="0"/>
              <a:t>u,v</a:t>
            </a:r>
            <a:r>
              <a:rPr lang="en-US" sz="2000" dirty="0" smtClean="0"/>
              <a:t>)</a:t>
            </a:r>
            <a:endParaRPr lang="en-US" sz="2000" dirty="0"/>
          </a:p>
        </p:txBody>
      </p:sp>
      <p:sp>
        <p:nvSpPr>
          <p:cNvPr id="49" name="Left Arrow 48"/>
          <p:cNvSpPr/>
          <p:nvPr/>
        </p:nvSpPr>
        <p:spPr>
          <a:xfrm>
            <a:off x="2685360" y="3254544"/>
            <a:ext cx="1562789" cy="708087"/>
          </a:xfrm>
          <a:prstGeom prst="lef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Offset</a:t>
            </a:r>
            <a:endParaRPr lang="en-US" dirty="0"/>
          </a:p>
        </p:txBody>
      </p:sp>
      <p:sp>
        <p:nvSpPr>
          <p:cNvPr id="50" name="Left Arrow 49"/>
          <p:cNvSpPr/>
          <p:nvPr/>
        </p:nvSpPr>
        <p:spPr>
          <a:xfrm rot="21175486">
            <a:off x="8934683" y="4137430"/>
            <a:ext cx="1147150" cy="606496"/>
          </a:xfrm>
          <a:prstGeom prst="lef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Offset</a:t>
            </a:r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7593189" y="2701995"/>
            <a:ext cx="108088" cy="108079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30" name="Freeform 29"/>
          <p:cNvSpPr/>
          <p:nvPr/>
        </p:nvSpPr>
        <p:spPr>
          <a:xfrm>
            <a:off x="535626" y="4394773"/>
            <a:ext cx="6076097" cy="1535123"/>
          </a:xfrm>
          <a:custGeom>
            <a:avLst/>
            <a:gdLst>
              <a:gd name="connsiteX0" fmla="*/ 0 w 5357238"/>
              <a:gd name="connsiteY0" fmla="*/ 714417 h 1014966"/>
              <a:gd name="connsiteX1" fmla="*/ 885825 w 5357238"/>
              <a:gd name="connsiteY1" fmla="*/ 219117 h 1014966"/>
              <a:gd name="connsiteX2" fmla="*/ 1933575 w 5357238"/>
              <a:gd name="connsiteY2" fmla="*/ 828717 h 1014966"/>
              <a:gd name="connsiteX3" fmla="*/ 2705100 w 5357238"/>
              <a:gd name="connsiteY3" fmla="*/ 1000167 h 1014966"/>
              <a:gd name="connsiteX4" fmla="*/ 3381375 w 5357238"/>
              <a:gd name="connsiteY4" fmla="*/ 514392 h 1014966"/>
              <a:gd name="connsiteX5" fmla="*/ 3971925 w 5357238"/>
              <a:gd name="connsiteY5" fmla="*/ 42 h 1014966"/>
              <a:gd name="connsiteX6" fmla="*/ 4876800 w 5357238"/>
              <a:gd name="connsiteY6" fmla="*/ 485817 h 1014966"/>
              <a:gd name="connsiteX7" fmla="*/ 5305425 w 5357238"/>
              <a:gd name="connsiteY7" fmla="*/ 581067 h 1014966"/>
              <a:gd name="connsiteX8" fmla="*/ 5334000 w 5357238"/>
              <a:gd name="connsiteY8" fmla="*/ 571542 h 1014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357238" h="1014966">
                <a:moveTo>
                  <a:pt x="0" y="714417"/>
                </a:moveTo>
                <a:cubicBezTo>
                  <a:pt x="281781" y="457242"/>
                  <a:pt x="563563" y="200067"/>
                  <a:pt x="885825" y="219117"/>
                </a:cubicBezTo>
                <a:cubicBezTo>
                  <a:pt x="1208087" y="238167"/>
                  <a:pt x="1630363" y="698542"/>
                  <a:pt x="1933575" y="828717"/>
                </a:cubicBezTo>
                <a:cubicBezTo>
                  <a:pt x="2236787" y="958892"/>
                  <a:pt x="2463800" y="1052554"/>
                  <a:pt x="2705100" y="1000167"/>
                </a:cubicBezTo>
                <a:cubicBezTo>
                  <a:pt x="2946400" y="947780"/>
                  <a:pt x="3170238" y="681079"/>
                  <a:pt x="3381375" y="514392"/>
                </a:cubicBezTo>
                <a:cubicBezTo>
                  <a:pt x="3592513" y="347704"/>
                  <a:pt x="3722688" y="4804"/>
                  <a:pt x="3971925" y="42"/>
                </a:cubicBezTo>
                <a:cubicBezTo>
                  <a:pt x="4221162" y="-4720"/>
                  <a:pt x="4654550" y="388979"/>
                  <a:pt x="4876800" y="485817"/>
                </a:cubicBezTo>
                <a:cubicBezTo>
                  <a:pt x="5099050" y="582654"/>
                  <a:pt x="5229225" y="566779"/>
                  <a:pt x="5305425" y="581067"/>
                </a:cubicBezTo>
                <a:cubicBezTo>
                  <a:pt x="5381625" y="595354"/>
                  <a:pt x="5357812" y="583448"/>
                  <a:pt x="5334000" y="571542"/>
                </a:cubicBezTo>
              </a:path>
            </a:pathLst>
          </a:custGeom>
          <a:ln w="57150">
            <a:solidFill>
              <a:srgbClr val="0000FF"/>
            </a:solidFill>
            <a:prstDash val="dot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599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17" grpId="0"/>
      <p:bldP spid="20" grpId="0"/>
      <p:bldP spid="22" grpId="0" animBg="1"/>
      <p:bldP spid="28" grpId="0"/>
      <p:bldP spid="29" grpId="0"/>
      <p:bldP spid="34" grpId="0" animBg="1"/>
      <p:bldP spid="35" grpId="0"/>
      <p:bldP spid="45" grpId="0" animBg="1"/>
      <p:bldP spid="48" grpId="0"/>
      <p:bldP spid="49" grpId="0" animBg="1"/>
      <p:bldP spid="50" grpId="0" animBg="1"/>
      <p:bldP spid="3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33700" y="306064"/>
            <a:ext cx="8610600" cy="1293028"/>
          </a:xfrm>
        </p:spPr>
        <p:txBody>
          <a:bodyPr>
            <a:normAutofit/>
          </a:bodyPr>
          <a:lstStyle/>
          <a:p>
            <a:r>
              <a:rPr lang="en-US" sz="5600" dirty="0" smtClean="0"/>
              <a:t>Approach</a:t>
            </a:r>
            <a:endParaRPr lang="en-US" sz="5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5479" y="1634237"/>
            <a:ext cx="10820400" cy="4024125"/>
          </a:xfrm>
        </p:spPr>
        <p:txBody>
          <a:bodyPr>
            <a:normAutofit/>
          </a:bodyPr>
          <a:lstStyle/>
          <a:p>
            <a:r>
              <a:rPr lang="en-US" sz="3200" dirty="0" smtClean="0"/>
              <a:t>Cast ray to lights for shadows</a:t>
            </a:r>
            <a:endParaRPr lang="en-US" sz="3200" dirty="0"/>
          </a:p>
        </p:txBody>
      </p:sp>
      <p:cxnSp>
        <p:nvCxnSpPr>
          <p:cNvPr id="4" name="Straight Arrow Connector 3"/>
          <p:cNvCxnSpPr/>
          <p:nvPr/>
        </p:nvCxnSpPr>
        <p:spPr>
          <a:xfrm>
            <a:off x="2686050" y="4145523"/>
            <a:ext cx="6168926" cy="0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 flipV="1">
            <a:off x="2667000" y="6177062"/>
            <a:ext cx="6182937" cy="9412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886765" y="3960857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0.0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965392" y="5992396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1.0</a:t>
            </a:r>
            <a:endParaRPr lang="en-US" dirty="0"/>
          </a:p>
        </p:txBody>
      </p:sp>
      <p:sp>
        <p:nvSpPr>
          <p:cNvPr id="8" name="Freeform 7"/>
          <p:cNvSpPr/>
          <p:nvPr/>
        </p:nvSpPr>
        <p:spPr>
          <a:xfrm>
            <a:off x="2686050" y="4415920"/>
            <a:ext cx="6076097" cy="1535123"/>
          </a:xfrm>
          <a:custGeom>
            <a:avLst/>
            <a:gdLst>
              <a:gd name="connsiteX0" fmla="*/ 0 w 5357238"/>
              <a:gd name="connsiteY0" fmla="*/ 714417 h 1014966"/>
              <a:gd name="connsiteX1" fmla="*/ 885825 w 5357238"/>
              <a:gd name="connsiteY1" fmla="*/ 219117 h 1014966"/>
              <a:gd name="connsiteX2" fmla="*/ 1933575 w 5357238"/>
              <a:gd name="connsiteY2" fmla="*/ 828717 h 1014966"/>
              <a:gd name="connsiteX3" fmla="*/ 2705100 w 5357238"/>
              <a:gd name="connsiteY3" fmla="*/ 1000167 h 1014966"/>
              <a:gd name="connsiteX4" fmla="*/ 3381375 w 5357238"/>
              <a:gd name="connsiteY4" fmla="*/ 514392 h 1014966"/>
              <a:gd name="connsiteX5" fmla="*/ 3971925 w 5357238"/>
              <a:gd name="connsiteY5" fmla="*/ 42 h 1014966"/>
              <a:gd name="connsiteX6" fmla="*/ 4876800 w 5357238"/>
              <a:gd name="connsiteY6" fmla="*/ 485817 h 1014966"/>
              <a:gd name="connsiteX7" fmla="*/ 5305425 w 5357238"/>
              <a:gd name="connsiteY7" fmla="*/ 581067 h 1014966"/>
              <a:gd name="connsiteX8" fmla="*/ 5334000 w 5357238"/>
              <a:gd name="connsiteY8" fmla="*/ 571542 h 1014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357238" h="1014966">
                <a:moveTo>
                  <a:pt x="0" y="714417"/>
                </a:moveTo>
                <a:cubicBezTo>
                  <a:pt x="281781" y="457242"/>
                  <a:pt x="563563" y="200067"/>
                  <a:pt x="885825" y="219117"/>
                </a:cubicBezTo>
                <a:cubicBezTo>
                  <a:pt x="1208087" y="238167"/>
                  <a:pt x="1630363" y="698542"/>
                  <a:pt x="1933575" y="828717"/>
                </a:cubicBezTo>
                <a:cubicBezTo>
                  <a:pt x="2236787" y="958892"/>
                  <a:pt x="2463800" y="1052554"/>
                  <a:pt x="2705100" y="1000167"/>
                </a:cubicBezTo>
                <a:cubicBezTo>
                  <a:pt x="2946400" y="947780"/>
                  <a:pt x="3170238" y="681079"/>
                  <a:pt x="3381375" y="514392"/>
                </a:cubicBezTo>
                <a:cubicBezTo>
                  <a:pt x="3592513" y="347704"/>
                  <a:pt x="3722688" y="4804"/>
                  <a:pt x="3971925" y="42"/>
                </a:cubicBezTo>
                <a:cubicBezTo>
                  <a:pt x="4221162" y="-4720"/>
                  <a:pt x="4654550" y="388979"/>
                  <a:pt x="4876800" y="485817"/>
                </a:cubicBezTo>
                <a:cubicBezTo>
                  <a:pt x="5099050" y="582654"/>
                  <a:pt x="5229225" y="566779"/>
                  <a:pt x="5305425" y="581067"/>
                </a:cubicBezTo>
                <a:cubicBezTo>
                  <a:pt x="5381625" y="595354"/>
                  <a:pt x="5357812" y="583448"/>
                  <a:pt x="5334000" y="571542"/>
                </a:cubicBezTo>
              </a:path>
            </a:pathLst>
          </a:custGeom>
          <a:ln w="57150">
            <a:solidFill>
              <a:schemeClr val="accent2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/>
          <p:nvPr/>
        </p:nvCxnSpPr>
        <p:spPr>
          <a:xfrm flipH="1" flipV="1">
            <a:off x="7971527" y="3044867"/>
            <a:ext cx="570515" cy="952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8542041" y="3044867"/>
            <a:ext cx="9525" cy="47739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551566" y="3248701"/>
            <a:ext cx="32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7971527" y="2703370"/>
            <a:ext cx="282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</a:t>
            </a:r>
          </a:p>
        </p:txBody>
      </p:sp>
      <p:cxnSp>
        <p:nvCxnSpPr>
          <p:cNvPr id="13" name="Straight Arrow Connector 12"/>
          <p:cNvCxnSpPr>
            <a:endCxn id="8" idx="2"/>
          </p:cNvCxnSpPr>
          <p:nvPr/>
        </p:nvCxnSpPr>
        <p:spPr>
          <a:xfrm flipH="1">
            <a:off x="4879081" y="3872319"/>
            <a:ext cx="1893196" cy="179702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2" name="Multiply 21"/>
          <p:cNvSpPr/>
          <p:nvPr/>
        </p:nvSpPr>
        <p:spPr>
          <a:xfrm>
            <a:off x="4738763" y="5518491"/>
            <a:ext cx="280635" cy="280635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6441" y="3159310"/>
            <a:ext cx="533431" cy="801547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3875" y="2251259"/>
            <a:ext cx="533431" cy="801547"/>
          </a:xfrm>
          <a:prstGeom prst="rect">
            <a:avLst/>
          </a:prstGeom>
        </p:spPr>
      </p:pic>
      <p:cxnSp>
        <p:nvCxnSpPr>
          <p:cNvPr id="26" name="Straight Arrow Connector 25"/>
          <p:cNvCxnSpPr/>
          <p:nvPr/>
        </p:nvCxnSpPr>
        <p:spPr>
          <a:xfrm flipV="1">
            <a:off x="4863373" y="3247324"/>
            <a:ext cx="384960" cy="2337192"/>
          </a:xfrm>
          <a:prstGeom prst="straightConnector1">
            <a:avLst/>
          </a:prstGeom>
          <a:ln w="28575"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V="1">
            <a:off x="4855068" y="3872319"/>
            <a:ext cx="4110324" cy="1712198"/>
          </a:xfrm>
          <a:prstGeom prst="straightConnector1">
            <a:avLst/>
          </a:prstGeom>
          <a:ln w="28575"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Multiply 30"/>
          <p:cNvSpPr/>
          <p:nvPr/>
        </p:nvSpPr>
        <p:spPr>
          <a:xfrm>
            <a:off x="6631959" y="4664224"/>
            <a:ext cx="280635" cy="280635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Picture 31"/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355" y="3023906"/>
            <a:ext cx="990858" cy="1012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420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  <p:bldP spid="7" grpId="0"/>
      <p:bldP spid="8" grpId="0" animBg="1"/>
      <p:bldP spid="11" grpId="0"/>
      <p:bldP spid="12" grpId="0"/>
      <p:bldP spid="22" grpId="0" animBg="1"/>
      <p:bldP spid="3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85240" y="5296619"/>
            <a:ext cx="4499950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 smtClean="0"/>
              <a:t>Standard Texture Mapping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510427" y="911525"/>
            <a:ext cx="474200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600" dirty="0" smtClean="0"/>
              <a:t>Parallax Occlusion Mapping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965" y="323131"/>
            <a:ext cx="4762500" cy="47625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8661" y="1568570"/>
            <a:ext cx="4793770" cy="4793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173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Vapor Trail</Template>
  <TotalTime>159</TotalTime>
  <Words>165</Words>
  <Application>Microsoft Office PowerPoint</Application>
  <PresentationFormat>Widescreen</PresentationFormat>
  <Paragraphs>51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ＭＳ Ｐゴシック</vt:lpstr>
      <vt:lpstr>Arial</vt:lpstr>
      <vt:lpstr>Century Gothic</vt:lpstr>
      <vt:lpstr>Vapor Trail</vt:lpstr>
      <vt:lpstr>Parallax Occlusion Mapping</vt:lpstr>
      <vt:lpstr>Problem</vt:lpstr>
      <vt:lpstr>Problem</vt:lpstr>
      <vt:lpstr>Background</vt:lpstr>
      <vt:lpstr>Approach</vt:lpstr>
      <vt:lpstr>Approach</vt:lpstr>
      <vt:lpstr>Approach</vt:lpstr>
      <vt:lpstr>Approach</vt:lpstr>
      <vt:lpstr>PowerPoint Presentation</vt:lpstr>
      <vt:lpstr>PowerPoint Presentation</vt:lpstr>
      <vt:lpstr>Questions?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Parallax Occlusion mapping</dc:title>
  <dc:creator>David</dc:creator>
  <cp:lastModifiedBy>David</cp:lastModifiedBy>
  <cp:revision>105</cp:revision>
  <dcterms:created xsi:type="dcterms:W3CDTF">2013-12-05T04:06:01Z</dcterms:created>
  <dcterms:modified xsi:type="dcterms:W3CDTF">2013-12-05T20:50:10Z</dcterms:modified>
</cp:coreProperties>
</file>